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37"/>
  </p:notesMasterIdLst>
  <p:sldIdLst>
    <p:sldId id="485" r:id="rId5"/>
    <p:sldId id="396" r:id="rId6"/>
    <p:sldId id="519" r:id="rId7"/>
    <p:sldId id="260" r:id="rId8"/>
    <p:sldId id="257" r:id="rId9"/>
    <p:sldId id="522" r:id="rId10"/>
    <p:sldId id="263" r:id="rId11"/>
    <p:sldId id="520" r:id="rId12"/>
    <p:sldId id="521" r:id="rId13"/>
    <p:sldId id="264" r:id="rId14"/>
    <p:sldId id="265" r:id="rId15"/>
    <p:sldId id="269" r:id="rId16"/>
    <p:sldId id="523" r:id="rId17"/>
    <p:sldId id="270" r:id="rId18"/>
    <p:sldId id="538" r:id="rId19"/>
    <p:sldId id="272" r:id="rId20"/>
    <p:sldId id="526" r:id="rId21"/>
    <p:sldId id="273" r:id="rId22"/>
    <p:sldId id="274" r:id="rId23"/>
    <p:sldId id="275" r:id="rId24"/>
    <p:sldId id="527" r:id="rId25"/>
    <p:sldId id="525" r:id="rId26"/>
    <p:sldId id="528" r:id="rId27"/>
    <p:sldId id="529" r:id="rId28"/>
    <p:sldId id="531" r:id="rId29"/>
    <p:sldId id="532" r:id="rId30"/>
    <p:sldId id="533" r:id="rId31"/>
    <p:sldId id="534" r:id="rId32"/>
    <p:sldId id="535" r:id="rId33"/>
    <p:sldId id="537" r:id="rId34"/>
    <p:sldId id="276" r:id="rId35"/>
    <p:sldId id="518" r:id="rId36"/>
  </p:sldIdLst>
  <p:sldSz cx="12192000" cy="6858000"/>
  <p:notesSz cx="6858000" cy="9144000"/>
  <p:embeddedFontLst>
    <p:embeddedFont>
      <p:font typeface="Verdana" panose="020B0604030504040204" pitchFamily="34" charset="0"/>
      <p:regular r:id="rId38"/>
      <p:bold r:id="rId39"/>
      <p:italic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260"/>
            <p14:sldId id="257"/>
            <p14:sldId id="522"/>
            <p14:sldId id="263"/>
            <p14:sldId id="520"/>
            <p14:sldId id="521"/>
            <p14:sldId id="264"/>
            <p14:sldId id="265"/>
            <p14:sldId id="269"/>
            <p14:sldId id="523"/>
            <p14:sldId id="270"/>
            <p14:sldId id="538"/>
            <p14:sldId id="272"/>
            <p14:sldId id="526"/>
            <p14:sldId id="273"/>
            <p14:sldId id="274"/>
            <p14:sldId id="275"/>
            <p14:sldId id="527"/>
            <p14:sldId id="525"/>
            <p14:sldId id="528"/>
            <p14:sldId id="529"/>
            <p14:sldId id="531"/>
            <p14:sldId id="532"/>
            <p14:sldId id="533"/>
            <p14:sldId id="534"/>
            <p14:sldId id="535"/>
            <p14:sldId id="537"/>
            <p14:sldId id="276"/>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53" autoAdjust="0"/>
    <p:restoredTop sz="89692" autoAdjust="0"/>
  </p:normalViewPr>
  <p:slideViewPr>
    <p:cSldViewPr snapToGrid="0">
      <p:cViewPr varScale="1">
        <p:scale>
          <a:sx n="59" d="100"/>
          <a:sy n="59" d="100"/>
        </p:scale>
        <p:origin x="488" y="28"/>
      </p:cViewPr>
      <p:guideLst/>
    </p:cSldViewPr>
  </p:slideViewPr>
  <p:notesTextViewPr>
    <p:cViewPr>
      <p:scale>
        <a:sx n="110" d="100"/>
        <a:sy n="110" d="100"/>
      </p:scale>
      <p:origin x="0" y="0"/>
    </p:cViewPr>
  </p:notesTextViewPr>
  <p:sorterViewPr>
    <p:cViewPr varScale="1">
      <p:scale>
        <a:sx n="1" d="1"/>
        <a:sy n="1" d="1"/>
      </p:scale>
      <p:origin x="0" y="-38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2.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font" Target="fonts/font3.fntdata"/><Relationship Id="rId45"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1.fntdata"/><Relationship Id="rId20" Type="http://schemas.openxmlformats.org/officeDocument/2006/relationships/slide" Target="slides/slide16.xml"/><Relationship Id="rId41" Type="http://schemas.openxmlformats.org/officeDocument/2006/relationships/font" Target="fonts/font4.fntdata"/></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1/25/2025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endParaRPr lang="en-US" dirty="0"/>
          </a:p>
          <a:p>
            <a:r>
              <a:rPr lang="en-US" dirty="0"/>
              <a:t>&lt;Click&gt;</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responsibilitiy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6241708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Discuss also: what kinds of knowledge should we be sharing? Sharing and establishing best practices, community norms, etc.</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Pair programming is another knowledge sharing activity on the 1:1 level, which you might have already heard about. &lt;read slide&gt;</a:t>
            </a:r>
          </a:p>
        </p:txBody>
      </p:sp>
    </p:spTree>
    <p:extLst>
      <p:ext uri="{BB962C8B-B14F-4D97-AF65-F5344CB8AC3E}">
        <p14:creationId xmlns:p14="http://schemas.microsoft.com/office/powerpoint/2010/main" val="39577307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Pair programming has many benefits BESIDES helping you learn about the code – it’s a great way to learn about TOOLS!</a:t>
            </a:r>
          </a:p>
          <a:p>
            <a:br>
              <a:rPr lang="en-US" dirty="0"/>
            </a:br>
            <a:r>
              <a:rPr lang="en-US" dirty="0"/>
              <a:t>&lt;read slide&gt;</a:t>
            </a:r>
          </a:p>
          <a:p>
            <a:endParaRPr lang="en-US" dirty="0"/>
          </a:p>
          <a:p>
            <a:endParaRPr lang="en-US" dirty="0"/>
          </a:p>
          <a:p>
            <a:r>
              <a:rPr lang="en-US" dirty="0"/>
              <a:t>&lt;Looking at the figures – show the most frequent and effective discovery modes. </a:t>
            </a:r>
            <a:r>
              <a:rPr lang="en-US" dirty="0" err="1"/>
              <a:t>psuedonyms</a:t>
            </a:r>
            <a:r>
              <a:rPr lang="en-US" dirty="0"/>
              <a:t> of names are alphabetically ascending years of experience (Ben is 3 </a:t>
            </a:r>
            <a:r>
              <a:rPr lang="en-US" dirty="0" err="1"/>
              <a:t>yrs</a:t>
            </a:r>
            <a:r>
              <a:rPr lang="en-US" dirty="0"/>
              <a:t>, Zac is 32 </a:t>
            </a:r>
            <a:r>
              <a:rPr lang="en-US" dirty="0" err="1"/>
              <a:t>yrs</a:t>
            </a:r>
            <a:r>
              <a:rPr lang="en-US" dirty="0"/>
              <a:t>)&gt;</a:t>
            </a:r>
          </a:p>
        </p:txBody>
      </p:sp>
    </p:spTree>
    <p:extLst>
      <p:ext uri="{BB962C8B-B14F-4D97-AF65-F5344CB8AC3E}">
        <p14:creationId xmlns:p14="http://schemas.microsoft.com/office/powerpoint/2010/main" val="2659208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of course, many other approaches to improve collaboration within a team. </a:t>
            </a:r>
          </a:p>
          <a:p>
            <a:r>
              <a:rPr lang="en-US" dirty="0"/>
              <a:t>In addition to assuring quality, code review can help with knowledge transfer.</a:t>
            </a:r>
          </a:p>
          <a:p>
            <a:br>
              <a:rPr lang="en-US" dirty="0"/>
            </a:br>
            <a:r>
              <a:rPr lang="en-US" dirty="0"/>
              <a:t>The figure on the left is from a google-internal study in 2018 examining the kinds of knowledge that different stakeholders could gain from the practice of code review. In addition to maintaining norms (perhaps different sets of norms for different reviewers – consider readability reviewers vs project lead), code review can be useful for education.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41239424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 strong and effective team relies on effective knowledge sharing.</a:t>
            </a:r>
          </a:p>
          <a:p>
            <a:endParaRPr lang="en-US" dirty="0"/>
          </a:p>
          <a:p>
            <a:r>
              <a:rPr lang="en-US" dirty="0"/>
              <a:t>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a:t>
            </a:r>
          </a:p>
          <a:p>
            <a:endParaRPr lang="en-US" dirty="0"/>
          </a:p>
          <a:p>
            <a:r>
              <a:rPr lang="en-US" dirty="0"/>
              <a:t>What’s the overhead of code review and pair programming? Does it grow linearly or sub-linearly?</a:t>
            </a:r>
          </a:p>
          <a:p>
            <a:endParaRPr lang="en-US" dirty="0"/>
          </a:p>
          <a:p>
            <a:r>
              <a:rPr lang="en-US" dirty="0"/>
              <a:t>Instead, effective teams focus on the kind of knowledge sharing that grows linearly or even better, sub-linearly with the size of your team, like Q&amp;A platforms (such as stack overflow), mailing lists, internal presentations, and documentation.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matter how your organization does it, it is crucial to standardize and document best practices, because wikis, blogs, tech talks  </a:t>
            </a:r>
            <a:r>
              <a:rPr lang="en-US" dirty="0" err="1"/>
              <a:t>etc</a:t>
            </a:r>
            <a:r>
              <a:rPr lang="en-US" dirty="0"/>
              <a:t> scale out much better than 1:1 mentoring.</a:t>
            </a:r>
          </a:p>
          <a:p>
            <a:endParaRPr lang="en-US" dirty="0"/>
          </a:p>
          <a:p>
            <a:r>
              <a:rPr lang="en-US" dirty="0"/>
              <a:t>&lt;read slide. They literally posted these flyers on the inside of toilet stall doors and in front of urinals&gt;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1629216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Shape 431"/>
          <p:cNvSpPr>
            <a:spLocks noGrp="1" noRot="1" noChangeAspect="1"/>
          </p:cNvSpPr>
          <p:nvPr>
            <p:ph type="sldImg"/>
          </p:nvPr>
        </p:nvSpPr>
        <p:spPr>
          <a:prstGeom prst="rect">
            <a:avLst/>
          </a:prstGeom>
        </p:spPr>
        <p:txBody>
          <a:bodyPr/>
          <a:lstStyle/>
          <a:p>
            <a:endParaRPr/>
          </a:p>
        </p:txBody>
      </p:sp>
      <p:sp>
        <p:nvSpPr>
          <p:cNvPr id="432" name="Shape 432"/>
          <p:cNvSpPr>
            <a:spLocks noGrp="1"/>
          </p:cNvSpPr>
          <p:nvPr>
            <p:ph type="body" sz="quarter" idx="1"/>
          </p:nvPr>
        </p:nvSpPr>
        <p:spPr>
          <a:prstGeom prst="rect">
            <a:avLst/>
          </a:prstGeom>
        </p:spPr>
        <p:txBody>
          <a:bodyPr/>
          <a:lstStyle/>
          <a:p>
            <a:r>
              <a:rPr lang="en-US" dirty="0"/>
              <a:t>Aside from pair programing and flyers in the toilet, there are, of course, quite a few other channels in which you might stay up-to-date with development activities.</a:t>
            </a:r>
          </a:p>
          <a:p>
            <a:endParaRPr lang="en-US" dirty="0"/>
          </a:p>
          <a:p>
            <a:r>
              <a:rPr lang="en-US" dirty="0"/>
              <a:t>This 2015 study examined the different social and communication channels that developers used. They considered a wide range of channels – analog (like face-to-face and books), digital (like web search, chat) and </a:t>
            </a:r>
            <a:r>
              <a:rPr dirty="0" err="1"/>
              <a:t>social+digital</a:t>
            </a:r>
            <a:r>
              <a:rPr lang="en-US" dirty="0"/>
              <a:t> (like blogs, </a:t>
            </a:r>
            <a:r>
              <a:rPr lang="en-US" dirty="0" err="1"/>
              <a:t>q&amp;a</a:t>
            </a:r>
            <a:r>
              <a:rPr lang="en-US" dirty="0"/>
              <a:t> sites, </a:t>
            </a:r>
            <a:r>
              <a:rPr lang="en-US" dirty="0" err="1"/>
              <a:t>etc</a:t>
            </a:r>
            <a:r>
              <a:rPr lang="en-US" dirty="0"/>
              <a:t>).</a:t>
            </a:r>
            <a:endParaRPr dirty="0"/>
          </a:p>
          <a:p>
            <a:endParaRPr lang="en-US" dirty="0"/>
          </a:p>
          <a:p>
            <a:r>
              <a:rPr lang="en-US" dirty="0"/>
              <a:t>The dark cells indicate the percentage of survey respondents that reported using a channel for an activity. &lt;discuss findings, surprises, </a:t>
            </a:r>
            <a:r>
              <a:rPr lang="en-US" dirty="0" err="1"/>
              <a:t>etc</a:t>
            </a:r>
            <a:r>
              <a:rPr lang="en-US" dirty="0"/>
              <a:t> – interesting to note that ‘code hosting sites’ have become dominant for really all things, as platforms like </a:t>
            </a:r>
            <a:r>
              <a:rPr lang="en-US" dirty="0" err="1"/>
              <a:t>github</a:t>
            </a:r>
            <a:r>
              <a:rPr lang="en-US" dirty="0"/>
              <a:t> continuously add new features&gt;</a:t>
            </a:r>
          </a:p>
          <a:p>
            <a:endParaRPr dirty="0"/>
          </a:p>
          <a:p>
            <a:r>
              <a:rPr lang="en-US" dirty="0"/>
              <a:t>Not on the slide: What were the main challenges that developers face when using social media to communicate?</a:t>
            </a:r>
            <a:r>
              <a:rPr dirty="0"/>
              <a:t> privacy, over-whelming</a:t>
            </a:r>
            <a:r>
              <a:rPr lang="en-US" dirty="0"/>
              <a:t> amounts of content</a:t>
            </a:r>
            <a:r>
              <a:rPr dirty="0"/>
              <a:t>, </a:t>
            </a:r>
            <a:r>
              <a:rPr lang="en-US" dirty="0"/>
              <a:t>and it’s </a:t>
            </a:r>
            <a:r>
              <a:rPr dirty="0"/>
              <a:t>distracting</a:t>
            </a:r>
            <a:r>
              <a:rPr lang="en-US" dirty="0"/>
              <a:t> (shocker!)</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didn’t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get past the myth that someone can singlehandedly make a huge project like Linux, you realize pretty quickly that there are a lot of specific skills that different individuals might specialize in.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33412974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a:spLocks noGrp="1" noRot="1" noChangeAspect="1"/>
          </p:cNvSpPr>
          <p:nvPr>
            <p:ph type="sldImg"/>
          </p:nvPr>
        </p:nvSpPr>
        <p:spPr>
          <a:prstGeom prst="rect">
            <a:avLst/>
          </a:prstGeom>
        </p:spPr>
        <p:txBody>
          <a:bodyPr/>
          <a:lstStyle/>
          <a:p>
            <a:endParaRPr/>
          </a:p>
        </p:txBody>
      </p:sp>
      <p:sp>
        <p:nvSpPr>
          <p:cNvPr id="151" name="Shape 15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In the context of teams and team performance, one important metric to consider is the bus factor: which is to say, how many members of your team are entirely irreplaceable, the sole holders of particular, specialized knowledge?</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t>Halt and Catch Fire… building a clean-room implementation of IBM PC bios. Set in a silicon praire (DFW texas - think texas instruments). Company is on a big deadline to re-implement entire IBM PC bios *very* fast, funded by texas oil money. They bring in some software manager who then hires a huge new team of developers, and project keeps slipping. Our hero, Cameron Howe (Mackenzie Davis) confronts the executive Joe MacMillan (Lee Pace).</a:t>
            </a:r>
          </a:p>
          <a:p>
            <a:r>
              <a:t>Play until :24 “How do you even know which programmers to keep?”</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1490725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1/25/2025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1/25/2025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1/25/2025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1/25/2025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1/25/2025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1/25/2025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1/25/2025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1/25/2025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1/25/2025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1/25/2025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1/25/2025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dl.acm.org/doi/10.1145/1958824.1958888"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hyperlink" Target="https://ieeexplore.ieee.org/document/8812046"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sre.google/sre-book/example-postmorte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4.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video" Target="https://www.youtube.com/embed/jLpfGGdJlAY?feature=oembed" TargetMode="Externa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7.1: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normAutofit/>
          </a:bodyPr>
          <a:lstStyle/>
          <a:p>
            <a:r>
              <a:rPr lang="en-US" sz="3600" dirty="0"/>
              <a:t>Facebook originally organized teams by platform</a:t>
            </a:r>
            <a:endParaRPr sz="3600" dirty="0"/>
          </a:p>
        </p:txBody>
      </p:sp>
      <p:sp>
        <p:nvSpPr>
          <p:cNvPr id="9" name="Content Placeholder 8">
            <a:extLst>
              <a:ext uri="{FF2B5EF4-FFF2-40B4-BE49-F238E27FC236}">
                <a16:creationId xmlns:a16="http://schemas.microsoft.com/office/drawing/2014/main" id="{BEA1BDAA-AE8F-F539-675A-3E9A4B6801F9}"/>
              </a:ext>
            </a:extLst>
          </p:cNvPr>
          <p:cNvSpPr>
            <a:spLocks noGrp="1"/>
          </p:cNvSpPr>
          <p:nvPr>
            <p:ph idx="1"/>
          </p:nvPr>
        </p:nvSpPr>
        <p:spPr/>
        <p:txBody>
          <a:bodyPr/>
          <a:lstStyle/>
          <a:p>
            <a:r>
              <a:rPr lang="en-US" dirty="0"/>
              <a:t>If you work on the android teams, you work on putting all of the apps on android </a:t>
            </a:r>
          </a:p>
        </p:txBody>
      </p:sp>
      <p:grpSp>
        <p:nvGrpSpPr>
          <p:cNvPr id="5" name="Group 4">
            <a:extLst>
              <a:ext uri="{FF2B5EF4-FFF2-40B4-BE49-F238E27FC236}">
                <a16:creationId xmlns:a16="http://schemas.microsoft.com/office/drawing/2014/main" id="{A6B648B4-7472-8214-A8F6-B4FBE1ADC012}"/>
              </a:ext>
            </a:extLst>
          </p:cNvPr>
          <p:cNvGrpSpPr/>
          <p:nvPr/>
        </p:nvGrpSpPr>
        <p:grpSpPr>
          <a:xfrm>
            <a:off x="2136290" y="2425718"/>
            <a:ext cx="3490113" cy="2951197"/>
            <a:chOff x="2136290" y="2425718"/>
            <a:chExt cx="3490113" cy="2951197"/>
          </a:xfrm>
        </p:grpSpPr>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29" name="Group messages"/>
            <p:cNvSpPr/>
            <p:nvPr/>
          </p:nvSpPr>
          <p:spPr>
            <a:xfrm>
              <a:off x="3944573" y="2808749"/>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944573" y="317486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944573" y="354991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944573" y="3924960"/>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944573" y="429107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944573" y="4612546"/>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4025938" y="2425718"/>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739936" y="5038938"/>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8" name="Group messages"/>
            <p:cNvSpPr/>
            <p:nvPr/>
          </p:nvSpPr>
          <p:spPr>
            <a:xfrm>
              <a:off x="3944573" y="2808749"/>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944573" y="317486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944573" y="354991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944573" y="3924960"/>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944573" y="429107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944573" y="4612546"/>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944573" y="281128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944573" y="3177404"/>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944573" y="3552451"/>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944573" y="3927497"/>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944573" y="429361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944573" y="4615083"/>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grpSp>
          <p:nvGrpSpPr>
            <p:cNvPr id="45" name="Group">
              <a:extLst>
                <a:ext uri="{FF2B5EF4-FFF2-40B4-BE49-F238E27FC236}">
                  <a16:creationId xmlns:a16="http://schemas.microsoft.com/office/drawing/2014/main" id="{C785609E-6D3A-1646-9C1B-6AABD90BBD34}"/>
                </a:ext>
              </a:extLst>
            </p:cNvPr>
            <p:cNvGrpSpPr/>
            <p:nvPr/>
          </p:nvGrpSpPr>
          <p:grpSpPr>
            <a:xfrm>
              <a:off x="2136290" y="2797839"/>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grpSp>
        <p:nvGrpSpPr>
          <p:cNvPr id="8" name="Group 7">
            <a:extLst>
              <a:ext uri="{FF2B5EF4-FFF2-40B4-BE49-F238E27FC236}">
                <a16:creationId xmlns:a16="http://schemas.microsoft.com/office/drawing/2014/main" id="{A3B19DCC-9348-DD88-FB04-8885BA5678F2}"/>
              </a:ext>
            </a:extLst>
          </p:cNvPr>
          <p:cNvGrpSpPr/>
          <p:nvPr/>
        </p:nvGrpSpPr>
        <p:grpSpPr>
          <a:xfrm>
            <a:off x="5741241" y="2406245"/>
            <a:ext cx="4687655" cy="2963092"/>
            <a:chOff x="5741241" y="2406245"/>
            <a:chExt cx="4687655" cy="2963092"/>
          </a:xfrm>
        </p:grpSpPr>
        <p:grpSp>
          <p:nvGrpSpPr>
            <p:cNvPr id="3" name="Group 2">
              <a:extLst>
                <a:ext uri="{FF2B5EF4-FFF2-40B4-BE49-F238E27FC236}">
                  <a16:creationId xmlns:a16="http://schemas.microsoft.com/office/drawing/2014/main" id="{E8D0D909-D47B-ED1C-7478-12F9947EDBDC}"/>
                </a:ext>
              </a:extLst>
            </p:cNvPr>
            <p:cNvGrpSpPr/>
            <p:nvPr/>
          </p:nvGrpSpPr>
          <p:grpSpPr>
            <a:xfrm>
              <a:off x="6816314" y="2406245"/>
              <a:ext cx="3612582" cy="2963092"/>
              <a:chOff x="5999147" y="2425718"/>
              <a:chExt cx="3612582" cy="2963092"/>
            </a:xfrm>
          </p:grpSpPr>
          <p:sp>
            <p:nvSpPr>
              <p:cNvPr id="213" name="Group messages…"/>
              <p:cNvSpPr/>
              <p:nvPr/>
            </p:nvSpPr>
            <p:spPr>
              <a:xfrm>
                <a:off x="6038538" y="2819911"/>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366405" y="2425718"/>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132503" y="2819911"/>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659142" y="2425718"/>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37" name="Platform Experts"/>
              <p:cNvSpPr/>
              <p:nvPr/>
            </p:nvSpPr>
            <p:spPr>
              <a:xfrm>
                <a:off x="5999147" y="5058411"/>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grpSp>
        <p:sp>
          <p:nvSpPr>
            <p:cNvPr id="7" name="Plus Sign 6">
              <a:extLst>
                <a:ext uri="{FF2B5EF4-FFF2-40B4-BE49-F238E27FC236}">
                  <a16:creationId xmlns:a16="http://schemas.microsoft.com/office/drawing/2014/main" id="{FE74D571-D88D-72C1-C800-9A84B2375C3D}"/>
                </a:ext>
              </a:extLst>
            </p:cNvPr>
            <p:cNvSpPr/>
            <p:nvPr/>
          </p:nvSpPr>
          <p:spPr>
            <a:xfrm>
              <a:off x="5741241" y="3514213"/>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normAutofit/>
          </a:bodyPr>
          <a:lstStyle/>
          <a:p>
            <a:r>
              <a:rPr lang="en-US" sz="3600" dirty="0"/>
              <a:t>But they eventually switched to "product" teams…</a:t>
            </a:r>
            <a:endParaRPr sz="3600" dirty="0"/>
          </a:p>
        </p:txBody>
      </p:sp>
      <p:sp>
        <p:nvSpPr>
          <p:cNvPr id="4" name="Content Placeholder 3">
            <a:extLst>
              <a:ext uri="{FF2B5EF4-FFF2-40B4-BE49-F238E27FC236}">
                <a16:creationId xmlns:a16="http://schemas.microsoft.com/office/drawing/2014/main" id="{D470C3A1-5107-B674-2FDC-9B7406DFEBBB}"/>
              </a:ext>
            </a:extLst>
          </p:cNvPr>
          <p:cNvSpPr>
            <a:spLocks noGrp="1"/>
          </p:cNvSpPr>
          <p:nvPr>
            <p:ph idx="1"/>
          </p:nvPr>
        </p:nvSpPr>
        <p:spPr/>
        <p:txBody>
          <a:bodyPr/>
          <a:lstStyle/>
          <a:p>
            <a:r>
              <a:rPr lang="en-US" dirty="0"/>
              <a:t>If you are in the chat group, you work on the chat feature in all platforms</a:t>
            </a:r>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8" name="Title 1"/>
          <p:cNvSpPr txBox="1">
            <a:spLocks noGrp="1"/>
          </p:cNvSpPr>
          <p:nvPr>
            <p:ph type="title"/>
          </p:nvPr>
        </p:nvSpPr>
        <p:spPr>
          <a:prstGeom prst="rect">
            <a:avLst/>
          </a:prstGeom>
        </p:spPr>
        <p:txBody>
          <a:bodyPr>
            <a:normAutofit/>
          </a:bodyPr>
          <a:lstStyle>
            <a:lvl1pPr defTabSz="1926286">
              <a:defRPr sz="6715" spc="-134"/>
            </a:lvl1pPr>
          </a:lstStyle>
          <a:p>
            <a:r>
              <a:rPr lang="en-US" sz="3600" dirty="0"/>
              <a:t>Good Teams c</a:t>
            </a:r>
            <a:r>
              <a:rPr sz="3600" dirty="0"/>
              <a:t>reate Intentional Opportunities for Knowledge Sharing</a:t>
            </a:r>
          </a:p>
        </p:txBody>
      </p:sp>
      <p:sp>
        <p:nvSpPr>
          <p:cNvPr id="389" name="Content Placeholder 2"/>
          <p:cNvSpPr txBox="1">
            <a:spLocks noGrp="1"/>
          </p:cNvSpPr>
          <p:nvPr>
            <p:ph idx="1"/>
          </p:nvPr>
        </p:nvSpPr>
        <p:spPr>
          <a:prstGeom prst="rect">
            <a:avLst/>
          </a:prstGeom>
        </p:spPr>
        <p:txBody>
          <a:bodyPr>
            <a:normAutofit/>
          </a:bodyPr>
          <a:lstStyle/>
          <a:p>
            <a:r>
              <a:rPr dirty="0"/>
              <a:t>Ideally, scale linearly (or sub linearly) with org growth</a:t>
            </a:r>
            <a:endParaRPr lang="en-US" dirty="0"/>
          </a:p>
          <a:p>
            <a:r>
              <a:rPr lang="en-US" dirty="0"/>
              <a:t>What kind of approaches do you think could help improve knowledge sharing?</a:t>
            </a:r>
          </a:p>
          <a:p>
            <a:pPr lvl="1"/>
            <a:r>
              <a:rPr lang="en-US" sz="2800" dirty="0"/>
              <a:t>"Two Pizza" Teams</a:t>
            </a:r>
          </a:p>
          <a:p>
            <a:pPr lvl="1"/>
            <a:r>
              <a:rPr lang="en-US" sz="2800" dirty="0"/>
              <a:t>Pair Programming</a:t>
            </a:r>
          </a:p>
          <a:p>
            <a:pPr lvl="1"/>
            <a:r>
              <a:rPr lang="en-US" sz="2800" dirty="0"/>
              <a:t>Code Reviews</a:t>
            </a:r>
          </a:p>
          <a:p>
            <a:pPr lvl="1"/>
            <a:r>
              <a:rPr lang="en-US" sz="2800" dirty="0"/>
              <a:t>Multiple sharing channels</a:t>
            </a:r>
          </a:p>
          <a:p>
            <a:pPr lvl="1"/>
            <a:endParaRPr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dirty="0"/>
              <a:t>“Two-Pizza” Teams make knowledge sharing easier</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13</a:t>
            </a:fld>
            <a:endParaRPr lang="en-US"/>
          </a:p>
        </p:txBody>
      </p:sp>
    </p:spTree>
    <p:extLst>
      <p:ext uri="{BB962C8B-B14F-4D97-AF65-F5344CB8AC3E}">
        <p14:creationId xmlns:p14="http://schemas.microsoft.com/office/powerpoint/2010/main" val="3927597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Pair Programming as a Mentoring Activity"/>
          <p:cNvSpPr txBox="1">
            <a:spLocks noGrp="1"/>
          </p:cNvSpPr>
          <p:nvPr>
            <p:ph type="title"/>
          </p:nvPr>
        </p:nvSpPr>
        <p:spPr>
          <a:prstGeom prst="rect">
            <a:avLst/>
          </a:prstGeom>
        </p:spPr>
        <p:txBody>
          <a:bodyPr>
            <a:normAutofit/>
          </a:bodyPr>
          <a:lstStyle/>
          <a:p>
            <a:r>
              <a:rPr dirty="0"/>
              <a:t>Pair Programming </a:t>
            </a:r>
            <a:r>
              <a:rPr lang="en-US" dirty="0"/>
              <a:t>is</a:t>
            </a:r>
            <a:r>
              <a:rPr dirty="0"/>
              <a:t> a </a:t>
            </a:r>
            <a:r>
              <a:rPr lang="en-US" dirty="0"/>
              <a:t>Knowledge Sharing </a:t>
            </a:r>
            <a:r>
              <a:rPr dirty="0"/>
              <a:t>Activity</a:t>
            </a:r>
          </a:p>
        </p:txBody>
      </p:sp>
      <p:sp>
        <p:nvSpPr>
          <p:cNvPr id="2" name="Text Placeholder 1">
            <a:extLst>
              <a:ext uri="{FF2B5EF4-FFF2-40B4-BE49-F238E27FC236}">
                <a16:creationId xmlns:a16="http://schemas.microsoft.com/office/drawing/2014/main" id="{E0282263-5366-8526-C56A-06D4F0E9A167}"/>
              </a:ext>
            </a:extLst>
          </p:cNvPr>
          <p:cNvSpPr>
            <a:spLocks noGrp="1"/>
          </p:cNvSpPr>
          <p:nvPr>
            <p:ph idx="1"/>
          </p:nvPr>
        </p:nvSpPr>
        <p:spPr/>
        <p:txBody>
          <a:bodyPr>
            <a:normAutofit/>
          </a:bodyPr>
          <a:lstStyle/>
          <a:p>
            <a:r>
              <a:rPr lang="en-US" dirty="0"/>
              <a:t>Two programmers work together at one computer, one “driving,” one “navigating”</a:t>
            </a:r>
          </a:p>
          <a:p>
            <a:r>
              <a:rPr lang="en-US" dirty="0"/>
              <a:t>Survey of professional programmers (2001):</a:t>
            </a:r>
          </a:p>
          <a:p>
            <a:pPr lvl="1"/>
            <a:r>
              <a:rPr lang="en-US" dirty="0"/>
              <a:t>90% “enjoyed collaborative programming more than solo programming”</a:t>
            </a:r>
          </a:p>
          <a:p>
            <a:pPr lvl="1"/>
            <a:r>
              <a:rPr lang="en-US" dirty="0"/>
              <a:t>95% were “more confident in their solutions” when pair programmed</a:t>
            </a:r>
          </a:p>
          <a:p>
            <a:pPr lvl="1"/>
            <a:r>
              <a:rPr lang="en-US" dirty="0"/>
              <a:t>Provides long-term benefits: reduces defects by 15%, code size by 15%</a:t>
            </a:r>
          </a:p>
          <a:p>
            <a:pPr lvl="1"/>
            <a:r>
              <a:rPr lang="en-US" dirty="0"/>
              <a:t>Increases costs by 15% to 100% compared to single developer on the task</a:t>
            </a:r>
          </a:p>
        </p:txBody>
      </p:sp>
      <p:sp>
        <p:nvSpPr>
          <p:cNvPr id="398" name="Cockburn and Williams. The Costs and Benefits of Pair Programming, (In: Extreme Programming Explained 2001)"/>
          <p:cNvSpPr txBox="1"/>
          <p:nvPr/>
        </p:nvSpPr>
        <p:spPr>
          <a:xfrm>
            <a:off x="2108977" y="6288969"/>
            <a:ext cx="5302734"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900" dirty="0"/>
              <a:t>Cockburn and Williams. The Costs and Benefits of Pair Programming, (In: Extreme Programming Explained 2001)</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Pair Programming as a Mentoring Activity"/>
          <p:cNvSpPr txBox="1">
            <a:spLocks noGrp="1"/>
          </p:cNvSpPr>
          <p:nvPr>
            <p:ph type="title"/>
          </p:nvPr>
        </p:nvSpPr>
        <p:spPr>
          <a:prstGeom prst="rect">
            <a:avLst/>
          </a:prstGeom>
        </p:spPr>
        <p:txBody>
          <a:bodyPr>
            <a:normAutofit/>
          </a:bodyPr>
          <a:lstStyle/>
          <a:p>
            <a:r>
              <a:rPr lang="en-US" sz="3600" dirty="0"/>
              <a:t>Pair Programming Improves Tool Diffusion</a:t>
            </a:r>
            <a:endParaRPr dirty="0"/>
          </a:p>
        </p:txBody>
      </p:sp>
      <p:sp>
        <p:nvSpPr>
          <p:cNvPr id="2" name="Text Placeholder 1">
            <a:extLst>
              <a:ext uri="{FF2B5EF4-FFF2-40B4-BE49-F238E27FC236}">
                <a16:creationId xmlns:a16="http://schemas.microsoft.com/office/drawing/2014/main" id="{E0282263-5366-8526-C56A-06D4F0E9A167}"/>
              </a:ext>
            </a:extLst>
          </p:cNvPr>
          <p:cNvSpPr>
            <a:spLocks noGrp="1"/>
          </p:cNvSpPr>
          <p:nvPr>
            <p:ph idx="1"/>
          </p:nvPr>
        </p:nvSpPr>
        <p:spPr/>
        <p:txBody>
          <a:bodyPr>
            <a:normAutofit/>
          </a:bodyPr>
          <a:lstStyle/>
          <a:p>
            <a:pPr marL="240632" indent="-240632">
              <a:buSzPct val="100000"/>
            </a:pPr>
            <a:r>
              <a:rPr lang="en-US" dirty="0"/>
              <a:t>Peer observation and recommendation shown to be more effective at discovering new tools than other knowledge sharing approaches</a:t>
            </a:r>
          </a:p>
          <a:p>
            <a:pPr marL="240632" indent="-240632">
              <a:buSzPct val="100000"/>
            </a:pPr>
            <a:r>
              <a:rPr lang="en-US" dirty="0"/>
              <a:t>Examples: Hot keys, especially for CLI; IDE tricks</a:t>
            </a:r>
          </a:p>
          <a:p>
            <a:pPr marL="240632" indent="-240632">
              <a:buSzPct val="100000"/>
            </a:pPr>
            <a:r>
              <a:rPr lang="en-US" dirty="0"/>
              <a:t>Most common in 2011 survey: “Open Type” feature in Eclipse, developer tools in web browser</a:t>
            </a:r>
          </a:p>
        </p:txBody>
      </p:sp>
      <p:pic>
        <p:nvPicPr>
          <p:cNvPr id="3" name="Image" descr="Image">
            <a:extLst>
              <a:ext uri="{FF2B5EF4-FFF2-40B4-BE49-F238E27FC236}">
                <a16:creationId xmlns:a16="http://schemas.microsoft.com/office/drawing/2014/main" id="{C8C03E03-A108-A36B-FE7F-8C53062E858B}"/>
              </a:ext>
            </a:extLst>
          </p:cNvPr>
          <p:cNvPicPr>
            <a:picLocks noChangeAspect="1"/>
          </p:cNvPicPr>
          <p:nvPr/>
        </p:nvPicPr>
        <p:blipFill>
          <a:blip r:embed="rId3"/>
          <a:stretch>
            <a:fillRect/>
          </a:stretch>
        </p:blipFill>
        <p:spPr>
          <a:xfrm>
            <a:off x="2644775" y="4427008"/>
            <a:ext cx="6902450" cy="2051051"/>
          </a:xfrm>
          <a:prstGeom prst="rect">
            <a:avLst/>
          </a:prstGeom>
          <a:ln w="12700">
            <a:miter lim="400000"/>
          </a:ln>
        </p:spPr>
      </p:pic>
      <p:sp>
        <p:nvSpPr>
          <p:cNvPr id="4" name="“Peer interaction effectively, yet infrequently, enables programmers to discover new tools”, Emerson Murphy-Hill &amp; Gail C. Murphy, CSCW 2011">
            <a:extLst>
              <a:ext uri="{FF2B5EF4-FFF2-40B4-BE49-F238E27FC236}">
                <a16:creationId xmlns:a16="http://schemas.microsoft.com/office/drawing/2014/main" id="{8BF8DB32-B29B-B165-502F-548F9878221A}"/>
              </a:ext>
            </a:extLst>
          </p:cNvPr>
          <p:cNvSpPr txBox="1"/>
          <p:nvPr/>
        </p:nvSpPr>
        <p:spPr>
          <a:xfrm>
            <a:off x="2053438" y="6626574"/>
            <a:ext cx="7548541"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000">
                <a:solidFill>
                  <a:srgbClr val="000000"/>
                </a:solidFill>
              </a:defRPr>
            </a:pPr>
            <a:r>
              <a:rPr sz="1000" dirty="0"/>
              <a:t>“</a:t>
            </a:r>
            <a:r>
              <a:rPr sz="1000" u="sng" dirty="0">
                <a:solidFill>
                  <a:srgbClr val="0000FF"/>
                </a:solidFill>
                <a:uFill>
                  <a:solidFill>
                    <a:srgbClr val="0000FF"/>
                  </a:solidFill>
                </a:uFill>
                <a:hlinkClick r:id="rId4"/>
              </a:rPr>
              <a:t>Peer interaction effectively, yet infrequently, enables programmers to discover new tools</a:t>
            </a:r>
            <a:r>
              <a:rPr sz="1000" dirty="0"/>
              <a:t>”, Emerson Murphy-Hill &amp; Gail C. Murphy, CSCW 2011</a:t>
            </a:r>
          </a:p>
        </p:txBody>
      </p:sp>
    </p:spTree>
    <p:extLst>
      <p:ext uri="{BB962C8B-B14F-4D97-AF65-F5344CB8AC3E}">
        <p14:creationId xmlns:p14="http://schemas.microsoft.com/office/powerpoint/2010/main" val="17878597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Code Review as a Knowledge Sharing Opportunity"/>
          <p:cNvSpPr txBox="1">
            <a:spLocks noGrp="1"/>
          </p:cNvSpPr>
          <p:nvPr>
            <p:ph type="title"/>
          </p:nvPr>
        </p:nvSpPr>
        <p:spPr>
          <a:prstGeom prst="rect">
            <a:avLst/>
          </a:prstGeom>
        </p:spPr>
        <p:txBody>
          <a:bodyPr>
            <a:normAutofit/>
          </a:bodyPr>
          <a:lstStyle>
            <a:lvl1pPr defTabSz="2121353">
              <a:defRPr sz="7394" spc="-147"/>
            </a:lvl1pPr>
          </a:lstStyle>
          <a:p>
            <a:r>
              <a:rPr sz="3600" dirty="0"/>
              <a:t>Code Review </a:t>
            </a:r>
            <a:r>
              <a:rPr lang="en-US" sz="3600" dirty="0"/>
              <a:t>is</a:t>
            </a:r>
            <a:r>
              <a:rPr sz="3600" dirty="0"/>
              <a:t> a Knowledge Sharing Opportunity</a:t>
            </a:r>
          </a:p>
        </p:txBody>
      </p:sp>
      <p:pic>
        <p:nvPicPr>
          <p:cNvPr id="411" name="Image" descr="Image"/>
          <p:cNvPicPr>
            <a:picLocks noChangeAspect="1"/>
          </p:cNvPicPr>
          <p:nvPr/>
        </p:nvPicPr>
        <p:blipFill>
          <a:blip r:embed="rId3"/>
          <a:stretch>
            <a:fillRect/>
          </a:stretch>
        </p:blipFill>
        <p:spPr>
          <a:xfrm>
            <a:off x="112793" y="2277963"/>
            <a:ext cx="6293749" cy="2914663"/>
          </a:xfrm>
          <a:prstGeom prst="rect">
            <a:avLst/>
          </a:prstGeom>
          <a:ln w="12700">
            <a:miter lim="400000"/>
          </a:ln>
        </p:spPr>
      </p:pic>
      <p:sp>
        <p:nvSpPr>
          <p:cNvPr id="412" name="“Modern Code Review: A Case Study at Google”, Sadowski et al, ICSE 2018"/>
          <p:cNvSpPr txBox="1"/>
          <p:nvPr/>
        </p:nvSpPr>
        <p:spPr>
          <a:xfrm>
            <a:off x="976469" y="5310649"/>
            <a:ext cx="3518592" cy="1577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525" tIns="9525" rIns="9525" bIns="9525" anchor="ctr">
            <a:spAutoFit/>
          </a:bodyPr>
          <a:lstStyle/>
          <a:p>
            <a:r>
              <a:rPr sz="900" dirty="0"/>
              <a:t>“Modern Code Review: A Case Study at Google”, Sadowski et al, ICSE 2018 </a:t>
            </a:r>
          </a:p>
        </p:txBody>
      </p:sp>
      <p:pic>
        <p:nvPicPr>
          <p:cNvPr id="413" name="Picture 8" descr="Picture 8"/>
          <p:cNvPicPr>
            <a:picLocks noChangeAspect="1"/>
          </p:cNvPicPr>
          <p:nvPr/>
        </p:nvPicPr>
        <p:blipFill>
          <a:blip r:embed="rId4"/>
          <a:srcRect b="10833"/>
          <a:stretch>
            <a:fillRect/>
          </a:stretch>
        </p:blipFill>
        <p:spPr>
          <a:xfrm>
            <a:off x="7162662" y="2203489"/>
            <a:ext cx="4384377" cy="3029791"/>
          </a:xfrm>
          <a:prstGeom prst="rect">
            <a:avLst/>
          </a:prstGeom>
          <a:ln w="12700">
            <a:miter lim="400000"/>
          </a:ln>
        </p:spPr>
      </p:pic>
      <p:sp>
        <p:nvSpPr>
          <p:cNvPr id="414" name="“Expectations, Outcomes, and Challenges of Modern Code Review”, Bacchelli &amp; Bird, ICSE 2013"/>
          <p:cNvSpPr txBox="1"/>
          <p:nvPr/>
        </p:nvSpPr>
        <p:spPr>
          <a:xfrm>
            <a:off x="7362505" y="5316540"/>
            <a:ext cx="3984594" cy="2962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525" tIns="9525" rIns="9525" bIns="9525" anchor="ctr">
            <a:spAutoFit/>
          </a:bodyPr>
          <a:lstStyle/>
          <a:p>
            <a:r>
              <a:rPr sz="900" dirty="0"/>
              <a:t>“Expectations, Outcomes, and Challenges of Modern Code Review”, </a:t>
            </a:r>
            <a:r>
              <a:rPr sz="900" dirty="0" err="1"/>
              <a:t>Bacchelli</a:t>
            </a:r>
            <a:r>
              <a:rPr sz="900" dirty="0"/>
              <a:t> &amp; Bird, ICSE 2013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 linearly requires multiple channels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812666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Standardize and Document Best Practices"/>
          <p:cNvSpPr txBox="1">
            <a:spLocks noGrp="1"/>
          </p:cNvSpPr>
          <p:nvPr>
            <p:ph type="title"/>
          </p:nvPr>
        </p:nvSpPr>
        <p:spPr>
          <a:prstGeom prst="rect">
            <a:avLst/>
          </a:prstGeom>
        </p:spPr>
        <p:txBody>
          <a:bodyPr>
            <a:normAutofit/>
          </a:bodyPr>
          <a:lstStyle/>
          <a:p>
            <a:r>
              <a:rPr sz="3600" dirty="0"/>
              <a:t>Standardize and Document Best Practices</a:t>
            </a:r>
          </a:p>
        </p:txBody>
      </p:sp>
      <p:sp>
        <p:nvSpPr>
          <p:cNvPr id="417" name="Wikis, blogs, tech talks scale-out more than 1:1 mentoring"/>
          <p:cNvSpPr txBox="1">
            <a:spLocks noGrp="1"/>
          </p:cNvSpPr>
          <p:nvPr>
            <p:ph type="body" idx="1"/>
          </p:nvPr>
        </p:nvSpPr>
        <p:spPr>
          <a:xfrm>
            <a:off x="838200" y="1825625"/>
            <a:ext cx="6968973" cy="4351338"/>
          </a:xfrm>
          <a:prstGeom prst="rect">
            <a:avLst/>
          </a:prstGeom>
        </p:spPr>
        <p:txBody>
          <a:bodyPr>
            <a:normAutofit fontScale="92500"/>
          </a:bodyPr>
          <a:lstStyle/>
          <a:p>
            <a:pPr marL="0" indent="0">
              <a:buNone/>
            </a:pPr>
            <a:r>
              <a:rPr lang="en-US" b="1" dirty="0"/>
              <a:t>Wikis, blogs, tech talks scale-out more than 1:1 mentoring</a:t>
            </a:r>
          </a:p>
          <a:p>
            <a:r>
              <a:rPr lang="en-US" dirty="0"/>
              <a:t>Rule of thumb: once you have explained something to more than two people, maybe you should write a blog post</a:t>
            </a:r>
          </a:p>
          <a:p>
            <a:r>
              <a:rPr lang="en-US" dirty="0"/>
              <a:t>Effective organizations cultivate programs to organically collect and share knowledge and best practices</a:t>
            </a:r>
          </a:p>
          <a:p>
            <a:r>
              <a:rPr lang="en-US" dirty="0"/>
              <a:t>Example: Google “Testing on the Toilet” (c 2006)</a:t>
            </a:r>
          </a:p>
          <a:p>
            <a:pPr lvl="1"/>
            <a:r>
              <a:rPr lang="en-US" dirty="0"/>
              <a:t>significantly increased and sustained adoption of the tools advertised on flyers in toilets</a:t>
            </a:r>
          </a:p>
        </p:txBody>
      </p:sp>
      <p:grpSp>
        <p:nvGrpSpPr>
          <p:cNvPr id="421" name="Image"/>
          <p:cNvGrpSpPr/>
          <p:nvPr/>
        </p:nvGrpSpPr>
        <p:grpSpPr>
          <a:xfrm>
            <a:off x="7908774" y="1581636"/>
            <a:ext cx="4055685" cy="5232289"/>
            <a:chOff x="0" y="0"/>
            <a:chExt cx="8111369" cy="10464576"/>
          </a:xfrm>
        </p:grpSpPr>
        <p:pic>
          <p:nvPicPr>
            <p:cNvPr id="420" name="Image" descr="Image"/>
            <p:cNvPicPr>
              <a:picLocks noChangeAspect="1"/>
            </p:cNvPicPr>
            <p:nvPr/>
          </p:nvPicPr>
          <p:blipFill>
            <a:blip r:embed="rId3"/>
            <a:stretch>
              <a:fillRect/>
            </a:stretch>
          </p:blipFill>
          <p:spPr>
            <a:xfrm>
              <a:off x="203200" y="203200"/>
              <a:ext cx="7704970" cy="10020077"/>
            </a:xfrm>
            <a:prstGeom prst="rect">
              <a:avLst/>
            </a:prstGeom>
            <a:ln>
              <a:noFill/>
            </a:ln>
            <a:effectLst/>
          </p:spPr>
        </p:pic>
        <p:pic>
          <p:nvPicPr>
            <p:cNvPr id="419" name="Image" descr="Image"/>
            <p:cNvPicPr>
              <a:picLocks/>
            </p:cNvPicPr>
            <p:nvPr/>
          </p:nvPicPr>
          <p:blipFill>
            <a:blip r:embed="rId4"/>
            <a:stretch>
              <a:fillRect/>
            </a:stretch>
          </p:blipFill>
          <p:spPr>
            <a:xfrm>
              <a:off x="0" y="0"/>
              <a:ext cx="8111370" cy="10464577"/>
            </a:xfrm>
            <a:prstGeom prst="rect">
              <a:avLst/>
            </a:prstGeom>
            <a:effectLst/>
          </p:spPr>
        </p:pic>
      </p:gr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23" name="Do Developers Discover New Tools On The Toilet?"/>
          <p:cNvSpPr txBox="1">
            <a:spLocks noGrp="1"/>
          </p:cNvSpPr>
          <p:nvPr>
            <p:ph type="title"/>
          </p:nvPr>
        </p:nvSpPr>
        <p:spPr>
          <a:prstGeom prst="rect">
            <a:avLst/>
          </a:prstGeom>
        </p:spPr>
        <p:txBody>
          <a:bodyPr>
            <a:normAutofit/>
          </a:bodyPr>
          <a:lstStyle>
            <a:lvl1pPr defTabSz="2145736">
              <a:defRPr sz="7480" spc="-149"/>
            </a:lvl1pPr>
          </a:lstStyle>
          <a:p>
            <a:r>
              <a:rPr sz="3600" dirty="0"/>
              <a:t>Do Developers Discover New Tools </a:t>
            </a:r>
            <a:r>
              <a:rPr lang="en-US" sz="3600" dirty="0"/>
              <a:t>In</a:t>
            </a:r>
            <a:r>
              <a:rPr sz="3600" dirty="0"/>
              <a:t> The Toilet?</a:t>
            </a:r>
          </a:p>
        </p:txBody>
      </p:sp>
      <p:sp>
        <p:nvSpPr>
          <p:cNvPr id="424" name="Murphy-Hill et al, ICSE 2019"/>
          <p:cNvSpPr txBox="1">
            <a:spLocks noGrp="1"/>
          </p:cNvSpPr>
          <p:nvPr>
            <p:ph idx="1"/>
          </p:nvPr>
        </p:nvSpPr>
        <p:spPr>
          <a:xfrm>
            <a:off x="838200" y="1500160"/>
            <a:ext cx="7070573" cy="4351338"/>
          </a:xfrm>
          <a:prstGeom prst="rect">
            <a:avLst/>
          </a:prstGeom>
        </p:spPr>
        <p:txBody>
          <a:bodyPr>
            <a:normAutofit lnSpcReduction="10000"/>
          </a:bodyPr>
          <a:lstStyle/>
          <a:p>
            <a:r>
              <a:rPr lang="en-US" dirty="0"/>
              <a:t>Researchers studied the efficacy of the flyer</a:t>
            </a:r>
          </a:p>
          <a:p>
            <a:r>
              <a:rPr lang="en-US" dirty="0"/>
              <a:t>Exposure to the flyers significantly increased and sustained adoption of the tools advertised on them</a:t>
            </a:r>
          </a:p>
          <a:p>
            <a:r>
              <a:rPr lang="en-US" dirty="0"/>
              <a:t>Provided more “memorability” compared to social media (location + curation)</a:t>
            </a:r>
          </a:p>
          <a:p>
            <a:r>
              <a:rPr lang="en-US" dirty="0"/>
              <a:t>Limitations</a:t>
            </a:r>
          </a:p>
          <a:p>
            <a:pPr lvl="1"/>
            <a:r>
              <a:rPr lang="en-US" dirty="0"/>
              <a:t>Not evenly posted and updated globally (volunteer effort; minority tax)</a:t>
            </a:r>
          </a:p>
          <a:p>
            <a:pPr lvl="1"/>
            <a:r>
              <a:rPr lang="en-US" dirty="0"/>
              <a:t>Editorial curation is difficult</a:t>
            </a:r>
          </a:p>
          <a:p>
            <a:pPr lvl="1"/>
            <a:r>
              <a:rPr lang="en-US" dirty="0"/>
              <a:t>Not all episodes are relevant to all teams</a:t>
            </a:r>
          </a:p>
        </p:txBody>
      </p:sp>
      <p:grpSp>
        <p:nvGrpSpPr>
          <p:cNvPr id="2" name="Image">
            <a:extLst>
              <a:ext uri="{FF2B5EF4-FFF2-40B4-BE49-F238E27FC236}">
                <a16:creationId xmlns:a16="http://schemas.microsoft.com/office/drawing/2014/main" id="{73EEA393-8B2A-E87D-9C8C-D8F6220DD424}"/>
              </a:ext>
            </a:extLst>
          </p:cNvPr>
          <p:cNvGrpSpPr/>
          <p:nvPr/>
        </p:nvGrpSpPr>
        <p:grpSpPr>
          <a:xfrm>
            <a:off x="7908774" y="1581636"/>
            <a:ext cx="4055685" cy="5232289"/>
            <a:chOff x="0" y="0"/>
            <a:chExt cx="8111369" cy="10464576"/>
          </a:xfrm>
        </p:grpSpPr>
        <p:pic>
          <p:nvPicPr>
            <p:cNvPr id="3" name="Image" descr="Image">
              <a:extLst>
                <a:ext uri="{FF2B5EF4-FFF2-40B4-BE49-F238E27FC236}">
                  <a16:creationId xmlns:a16="http://schemas.microsoft.com/office/drawing/2014/main" id="{859789FF-D377-2572-86EC-E6DA8B5B4EA9}"/>
                </a:ext>
              </a:extLst>
            </p:cNvPr>
            <p:cNvPicPr>
              <a:picLocks noChangeAspect="1"/>
            </p:cNvPicPr>
            <p:nvPr/>
          </p:nvPicPr>
          <p:blipFill>
            <a:blip r:embed="rId2"/>
            <a:stretch>
              <a:fillRect/>
            </a:stretch>
          </p:blipFill>
          <p:spPr>
            <a:xfrm>
              <a:off x="203200" y="203200"/>
              <a:ext cx="7704970" cy="10020077"/>
            </a:xfrm>
            <a:prstGeom prst="rect">
              <a:avLst/>
            </a:prstGeom>
            <a:ln>
              <a:noFill/>
            </a:ln>
            <a:effectLst/>
          </p:spPr>
        </p:pic>
        <p:pic>
          <p:nvPicPr>
            <p:cNvPr id="4" name="Image" descr="Image">
              <a:extLst>
                <a:ext uri="{FF2B5EF4-FFF2-40B4-BE49-F238E27FC236}">
                  <a16:creationId xmlns:a16="http://schemas.microsoft.com/office/drawing/2014/main" id="{23DFC879-3E16-9D8D-5F33-033B7AC07F9B}"/>
                </a:ext>
              </a:extLst>
            </p:cNvPr>
            <p:cNvPicPr>
              <a:picLocks/>
            </p:cNvPicPr>
            <p:nvPr/>
          </p:nvPicPr>
          <p:blipFill>
            <a:blip r:embed="rId3"/>
            <a:stretch>
              <a:fillRect/>
            </a:stretch>
          </p:blipFill>
          <p:spPr>
            <a:xfrm>
              <a:off x="0" y="0"/>
              <a:ext cx="8111370" cy="10464577"/>
            </a:xfrm>
            <a:prstGeom prst="rect">
              <a:avLst/>
            </a:prstGeom>
            <a:effectLst/>
          </p:spPr>
        </p:pic>
      </p:grpSp>
      <p:sp>
        <p:nvSpPr>
          <p:cNvPr id="5" name="“Peer interaction effectively, yet infrequently, enables programmers to discover new tools”, Emerson Murphy-Hill &amp; Gail C. Murphy, CSCW 2011">
            <a:extLst>
              <a:ext uri="{FF2B5EF4-FFF2-40B4-BE49-F238E27FC236}">
                <a16:creationId xmlns:a16="http://schemas.microsoft.com/office/drawing/2014/main" id="{27AF4468-E1C4-9F8A-200F-FC612E282990}"/>
              </a:ext>
            </a:extLst>
          </p:cNvPr>
          <p:cNvSpPr txBox="1"/>
          <p:nvPr/>
        </p:nvSpPr>
        <p:spPr>
          <a:xfrm>
            <a:off x="1363935" y="6590683"/>
            <a:ext cx="4732065" cy="20518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000">
                <a:solidFill>
                  <a:srgbClr val="000000"/>
                </a:solidFill>
              </a:defRPr>
            </a:pPr>
            <a:r>
              <a:rPr sz="1000" dirty="0"/>
              <a:t>“</a:t>
            </a:r>
            <a:r>
              <a:rPr lang="en-US" sz="1000" u="sng" dirty="0">
                <a:solidFill>
                  <a:srgbClr val="0000FF"/>
                </a:solidFill>
                <a:uFill>
                  <a:solidFill>
                    <a:srgbClr val="0000FF"/>
                  </a:solidFill>
                </a:uFill>
                <a:hlinkClick r:id="rId4"/>
              </a:rPr>
              <a:t>Do Developers </a:t>
            </a:r>
            <a:r>
              <a:rPr lang="en-US" sz="1000" u="sng" dirty="0" err="1">
                <a:solidFill>
                  <a:srgbClr val="0000FF"/>
                </a:solidFill>
                <a:uFill>
                  <a:solidFill>
                    <a:srgbClr val="0000FF"/>
                  </a:solidFill>
                </a:uFill>
                <a:hlinkClick r:id="rId4"/>
              </a:rPr>
              <a:t>Disocver</a:t>
            </a:r>
            <a:r>
              <a:rPr lang="en-US" sz="1000" u="sng" dirty="0">
                <a:solidFill>
                  <a:srgbClr val="0000FF"/>
                </a:solidFill>
                <a:uFill>
                  <a:solidFill>
                    <a:srgbClr val="0000FF"/>
                  </a:solidFill>
                </a:uFill>
                <a:hlinkClick r:id="rId4"/>
              </a:rPr>
              <a:t> New Tools on The Toilet?</a:t>
            </a:r>
            <a:r>
              <a:rPr sz="1000" dirty="0"/>
              <a:t>”, Emerson Murphy-Hill</a:t>
            </a:r>
            <a:r>
              <a:rPr lang="en-US" sz="1000" dirty="0"/>
              <a:t> et al, ICSE 2019</a:t>
            </a:r>
            <a:endParaRPr sz="1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small teams are effective for agile processes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How Developers use Social Media"/>
          <p:cNvSpPr txBox="1">
            <a:spLocks noGrp="1"/>
          </p:cNvSpPr>
          <p:nvPr>
            <p:ph type="title"/>
          </p:nvPr>
        </p:nvSpPr>
        <p:spPr>
          <a:prstGeom prst="rect">
            <a:avLst/>
          </a:prstGeom>
        </p:spPr>
        <p:txBody>
          <a:bodyPr/>
          <a:lstStyle/>
          <a:p>
            <a:r>
              <a:rPr lang="en-US" dirty="0"/>
              <a:t>Communicate Development Activities with Different Channels</a:t>
            </a:r>
            <a:endParaRPr dirty="0"/>
          </a:p>
        </p:txBody>
      </p:sp>
      <p:sp>
        <p:nvSpPr>
          <p:cNvPr id="428" name="“How Social and Communication Channels Shape and Challenge a Participatory Culture in Software Development” Storey et al, TSE 2015"/>
          <p:cNvSpPr txBox="1">
            <a:spLocks noGrp="1"/>
          </p:cNvSpPr>
          <p:nvPr>
            <p:ph idx="1"/>
          </p:nvPr>
        </p:nvSpPr>
        <p:spPr>
          <a:xfrm>
            <a:off x="838199" y="1500160"/>
            <a:ext cx="10162309" cy="1280082"/>
          </a:xfrm>
          <a:prstGeom prst="rect">
            <a:avLst/>
          </a:prstGeom>
        </p:spPr>
        <p:txBody>
          <a:bodyPr>
            <a:normAutofit/>
          </a:bodyPr>
          <a:lstStyle/>
          <a:p>
            <a:pPr defTabSz="210502">
              <a:defRPr sz="2805"/>
            </a:pPr>
            <a:r>
              <a:rPr lang="en-US" dirty="0"/>
              <a:t>On average, developers use </a:t>
            </a:r>
            <a:r>
              <a:rPr lang="en-US" i="1" dirty="0"/>
              <a:t>eleven</a:t>
            </a:r>
            <a:r>
              <a:rPr lang="en-US" dirty="0"/>
              <a:t> channels to stay up-to-date on development activities</a:t>
            </a:r>
          </a:p>
          <a:p>
            <a:pPr marL="0" indent="0" defTabSz="210502">
              <a:buNone/>
              <a:defRPr sz="2805"/>
            </a:pPr>
            <a:endParaRPr dirty="0"/>
          </a:p>
        </p:txBody>
      </p:sp>
      <p:pic>
        <p:nvPicPr>
          <p:cNvPr id="430" name="Image" descr="Image"/>
          <p:cNvPicPr>
            <a:picLocks noChangeAspect="1"/>
          </p:cNvPicPr>
          <p:nvPr/>
        </p:nvPicPr>
        <p:blipFill>
          <a:blip r:embed="rId3"/>
          <a:stretch>
            <a:fillRect/>
          </a:stretch>
        </p:blipFill>
        <p:spPr>
          <a:xfrm>
            <a:off x="2540000" y="2350751"/>
            <a:ext cx="7112000" cy="4108451"/>
          </a:xfrm>
          <a:prstGeom prst="rect">
            <a:avLst/>
          </a:prstGeom>
          <a:ln w="12700">
            <a:miter lim="400000"/>
          </a:ln>
        </p:spPr>
      </p:pic>
      <p:sp>
        <p:nvSpPr>
          <p:cNvPr id="3" name="TextBox 2">
            <a:extLst>
              <a:ext uri="{FF2B5EF4-FFF2-40B4-BE49-F238E27FC236}">
                <a16:creationId xmlns:a16="http://schemas.microsoft.com/office/drawing/2014/main" id="{858095DF-CAB6-8D2E-1F4B-60112C01EEE8}"/>
              </a:ext>
            </a:extLst>
          </p:cNvPr>
          <p:cNvSpPr txBox="1"/>
          <p:nvPr/>
        </p:nvSpPr>
        <p:spPr>
          <a:xfrm>
            <a:off x="1191491" y="6459202"/>
            <a:ext cx="10162309"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defTabSz="210502">
              <a:defRPr sz="2805"/>
            </a:pPr>
            <a:r>
              <a:rPr lang="en-US" sz="1400" dirty="0">
                <a:solidFill>
                  <a:schemeClr val="tx1"/>
                </a:solidFill>
              </a:rPr>
              <a:t>“How Social and Communication Channels Shape and Challenge a Participatory Culture in Software Development” </a:t>
            </a:r>
            <a:r>
              <a:rPr lang="en-US" sz="1400" dirty="0" err="1">
                <a:solidFill>
                  <a:schemeClr val="tx1"/>
                </a:solidFill>
              </a:rPr>
              <a:t>Storey</a:t>
            </a:r>
            <a:r>
              <a:rPr lang="en-US" sz="1400" dirty="0">
                <a:solidFill>
                  <a:schemeClr val="tx1"/>
                </a:solidFill>
              </a:rPr>
              <a:t> et al, TSE 2015</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normAutofit/>
          </a:bodyPr>
          <a:lstStyle/>
          <a:p>
            <a:r>
              <a:rPr lang="en-US" sz="4000"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3871601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23</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dirty="0"/>
                <a:t>Everyone else does it right,</a:t>
              </a:r>
            </a:p>
            <a:p>
              <a:pPr>
                <a:defRPr sz="4000">
                  <a:solidFill>
                    <a:srgbClr val="000000"/>
                  </a:solidFill>
                </a:defRPr>
              </a:pPr>
              <a:r>
                <a:rPr sz="2000" dirty="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25</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20123444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40253097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28</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29</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500160"/>
            <a:ext cx="9990663" cy="6701658"/>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12350268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4" name="Anti-Patterns for Teams"/>
          <p:cNvSpPr txBox="1">
            <a:spLocks noGrp="1"/>
          </p:cNvSpPr>
          <p:nvPr>
            <p:ph type="title"/>
          </p:nvPr>
        </p:nvSpPr>
        <p:spPr>
          <a:xfrm>
            <a:off x="603250" y="116417"/>
            <a:ext cx="10985500" cy="716582"/>
          </a:xfrm>
          <a:prstGeom prst="rect">
            <a:avLst/>
          </a:prstGeom>
        </p:spPr>
        <p:txBody>
          <a:bodyPr>
            <a:normAutofit/>
          </a:bodyPr>
          <a:lstStyle/>
          <a:p>
            <a:r>
              <a:rPr sz="3600" dirty="0"/>
              <a:t>Anti-Patterns for Teams</a:t>
            </a:r>
          </a:p>
        </p:txBody>
      </p:sp>
      <p:sp>
        <p:nvSpPr>
          <p:cNvPr id="435" name="Body Level One…"/>
          <p:cNvSpPr txBox="1">
            <a:spLocks noGrp="1"/>
          </p:cNvSpPr>
          <p:nvPr>
            <p:ph type="body" idx="21"/>
          </p:nvPr>
        </p:nvSpPr>
        <p:spPr>
          <a:prstGeom prst="rect">
            <a:avLst/>
          </a:prstGeom>
        </p:spPr>
        <p:txBody>
          <a:bodyPr>
            <a:normAutofit fontScale="92500" lnSpcReduction="10000"/>
          </a:bodyPr>
          <a:lstStyle/>
          <a:p>
            <a:endParaRPr/>
          </a:p>
        </p:txBody>
      </p:sp>
      <p:pic>
        <p:nvPicPr>
          <p:cNvPr id="436" name="Screenshot 2023-01-31 at 10.21.24 AM.png" descr="Screenshot 2023-01-31 at 10.21.24 AM.png"/>
          <p:cNvPicPr>
            <a:picLocks noChangeAspect="1"/>
          </p:cNvPicPr>
          <p:nvPr/>
        </p:nvPicPr>
        <p:blipFill>
          <a:blip r:embed="rId2"/>
          <a:stretch>
            <a:fillRect/>
          </a:stretch>
        </p:blipFill>
        <p:spPr>
          <a:xfrm>
            <a:off x="544321" y="1227072"/>
            <a:ext cx="4360207" cy="5922367"/>
          </a:xfrm>
          <a:prstGeom prst="rect">
            <a:avLst/>
          </a:prstGeom>
          <a:ln w="12700">
            <a:miter lim="400000"/>
          </a:ln>
        </p:spPr>
      </p:pic>
      <p:pic>
        <p:nvPicPr>
          <p:cNvPr id="437" name="Screenshot 2023-01-31 at 10.24.17 AM.png" descr="Screenshot 2023-01-31 at 10.24.17 AM.png"/>
          <p:cNvPicPr>
            <a:picLocks noChangeAspect="1"/>
          </p:cNvPicPr>
          <p:nvPr/>
        </p:nvPicPr>
        <p:blipFill>
          <a:blip r:embed="rId3"/>
          <a:stretch>
            <a:fillRect/>
          </a:stretch>
        </p:blipFill>
        <p:spPr>
          <a:xfrm>
            <a:off x="4777654" y="967806"/>
            <a:ext cx="4024710" cy="6185972"/>
          </a:xfrm>
          <a:prstGeom prst="rect">
            <a:avLst/>
          </a:prstGeom>
          <a:ln w="12700">
            <a:miter lim="400000"/>
          </a:ln>
        </p:spPr>
      </p:pic>
      <p:pic>
        <p:nvPicPr>
          <p:cNvPr id="438" name="Screenshot 2023-01-31 at 10.24.58 AM.png" descr="Screenshot 2023-01-31 at 10.24.58 AM.png"/>
          <p:cNvPicPr>
            <a:picLocks noChangeAspect="1"/>
          </p:cNvPicPr>
          <p:nvPr/>
        </p:nvPicPr>
        <p:blipFill>
          <a:blip r:embed="rId4"/>
          <a:stretch>
            <a:fillRect/>
          </a:stretch>
        </p:blipFill>
        <p:spPr>
          <a:xfrm>
            <a:off x="8512512" y="580126"/>
            <a:ext cx="3795568" cy="6277285"/>
          </a:xfrm>
          <a:prstGeom prst="rect">
            <a:avLst/>
          </a:prstGeom>
          <a:ln w="12700">
            <a:miter lim="400000"/>
          </a:ln>
        </p:spPr>
      </p:pic>
      <p:sp>
        <p:nvSpPr>
          <p:cNvPr id="439" name="(CIA Sabotage Guide c 1944)"/>
          <p:cNvSpPr txBox="1">
            <a:spLocks noGrp="1"/>
          </p:cNvSpPr>
          <p:nvPr>
            <p:ph type="body" sz="quarter" idx="1"/>
          </p:nvPr>
        </p:nvSpPr>
        <p:spPr>
          <a:xfrm>
            <a:off x="603250" y="746214"/>
            <a:ext cx="10985500" cy="467391"/>
          </a:xfrm>
          <a:prstGeom prst="rect">
            <a:avLst/>
          </a:prstGeom>
        </p:spPr>
        <p:txBody>
          <a:bodyPr>
            <a:normAutofit lnSpcReduction="10000"/>
          </a:bodyPr>
          <a:lstStyle/>
          <a:p>
            <a:r>
              <a:rPr dirty="0"/>
              <a:t>(CIA Sabotage Guide c 1944)</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small teams are effective for agile processes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1694982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Why Collaboration? Software Engineering Draws on Many Skills"/>
          <p:cNvSpPr txBox="1">
            <a:spLocks noGrp="1"/>
          </p:cNvSpPr>
          <p:nvPr>
            <p:ph type="title"/>
          </p:nvPr>
        </p:nvSpPr>
        <p:spPr>
          <a:prstGeom prst="rect">
            <a:avLst/>
          </a:prstGeom>
        </p:spPr>
        <p:txBody>
          <a:bodyPr>
            <a:normAutofit/>
          </a:bodyPr>
          <a:lstStyle>
            <a:lvl1pPr defTabSz="1682452">
              <a:defRPr sz="5865" spc="-117"/>
            </a:lvl1pPr>
          </a:lstStyle>
          <a:p>
            <a:r>
              <a:rPr sz="3600" dirty="0"/>
              <a:t>Why </a:t>
            </a:r>
            <a:r>
              <a:rPr lang="en-US" sz="3600" dirty="0"/>
              <a:t>Teams</a:t>
            </a:r>
            <a:r>
              <a:rPr sz="3600" dirty="0"/>
              <a:t>? Software Engineering Draws on Many Skills</a:t>
            </a:r>
          </a:p>
        </p:txBody>
      </p:sp>
      <p:sp>
        <p:nvSpPr>
          <p:cNvPr id="170" name="Nobody is an expert in everything"/>
          <p:cNvSpPr txBox="1">
            <a:spLocks noGrp="1"/>
          </p:cNvSpPr>
          <p:nvPr>
            <p:ph idx="1"/>
          </p:nvPr>
        </p:nvSpPr>
        <p:spPr>
          <a:prstGeom prst="rect">
            <a:avLst/>
          </a:prstGeom>
        </p:spPr>
        <p:txBody>
          <a:bodyPr/>
          <a:lstStyle/>
          <a:p>
            <a:r>
              <a:rPr lang="en-US" dirty="0"/>
              <a:t>Nobody is an expert in </a:t>
            </a:r>
            <a:r>
              <a:rPr lang="en-US" i="1" dirty="0"/>
              <a:t>everything:</a:t>
            </a:r>
            <a:endParaRPr lang="en-US" dirty="0"/>
          </a:p>
          <a:p>
            <a:pPr lvl="1"/>
            <a:r>
              <a:rPr lang="en-US" dirty="0"/>
              <a:t>Product management</a:t>
            </a:r>
          </a:p>
          <a:p>
            <a:pPr lvl="1"/>
            <a:r>
              <a:rPr lang="en-US" dirty="0"/>
              <a:t>Project management</a:t>
            </a:r>
          </a:p>
          <a:p>
            <a:pPr lvl="1"/>
            <a:r>
              <a:rPr lang="en-US" dirty="0"/>
              <a:t>System-level design and architecture</a:t>
            </a:r>
          </a:p>
          <a:p>
            <a:pPr lvl="1"/>
            <a:r>
              <a:rPr lang="en-US" dirty="0"/>
              <a:t>Unit-level design</a:t>
            </a:r>
          </a:p>
          <a:p>
            <a:pPr lvl="1"/>
            <a:r>
              <a:rPr lang="en-US" dirty="0"/>
              <a:t>Development</a:t>
            </a:r>
          </a:p>
          <a:p>
            <a:pPr lvl="1"/>
            <a:r>
              <a:rPr lang="en-US" dirty="0"/>
              <a:t>Testing</a:t>
            </a:r>
          </a:p>
          <a:p>
            <a:pPr lvl="1"/>
            <a:r>
              <a:rPr lang="en-US" dirty="0"/>
              <a:t>Operations</a:t>
            </a:r>
          </a:p>
          <a:p>
            <a:pPr lvl="1"/>
            <a:r>
              <a:rPr lang="en-US" dirty="0"/>
              <a:t>Maintenance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7" name="olenka-kotyk-9TUkYXQKXec-unsplash.jpg" descr="olenka-kotyk-9TUkYXQKXec-unsplash.jpg"/>
          <p:cNvPicPr>
            <a:picLocks noChangeAspect="1"/>
          </p:cNvPicPr>
          <p:nvPr/>
        </p:nvPicPr>
        <p:blipFill>
          <a:blip r:embed="rId3"/>
          <a:stretch>
            <a:fillRect/>
          </a:stretch>
        </p:blipFill>
        <p:spPr>
          <a:xfrm>
            <a:off x="-255792" y="-1611590"/>
            <a:ext cx="12958165" cy="8638777"/>
          </a:xfrm>
          <a:prstGeom prst="rect">
            <a:avLst/>
          </a:prstGeom>
          <a:ln w="12700">
            <a:miter lim="400000"/>
          </a:ln>
        </p:spPr>
      </p:pic>
      <p:sp>
        <p:nvSpPr>
          <p:cNvPr id="148" name="Title 1"/>
          <p:cNvSpPr txBox="1">
            <a:spLocks noGrp="1"/>
          </p:cNvSpPr>
          <p:nvPr>
            <p:ph type="title"/>
          </p:nvPr>
        </p:nvSpPr>
        <p:spPr>
          <a:prstGeom prst="rect">
            <a:avLst/>
          </a:prstGeom>
        </p:spPr>
        <p:txBody>
          <a:bodyPr>
            <a:normAutofit/>
          </a:bodyPr>
          <a:lstStyle>
            <a:lvl1pPr defTabSz="2438337"/>
          </a:lstStyle>
          <a:p>
            <a:r>
              <a:rPr sz="4000" dirty="0">
                <a:highlight>
                  <a:srgbClr val="C0C0C0"/>
                </a:highlight>
              </a:rPr>
              <a:t>Why </a:t>
            </a:r>
            <a:r>
              <a:rPr lang="en-US" sz="4000" dirty="0">
                <a:highlight>
                  <a:srgbClr val="C0C0C0"/>
                </a:highlight>
              </a:rPr>
              <a:t>Teams</a:t>
            </a:r>
            <a:r>
              <a:rPr sz="4000" dirty="0">
                <a:highlight>
                  <a:srgbClr val="C0C0C0"/>
                </a:highlight>
              </a:rPr>
              <a:t>? The Bus Factor</a:t>
            </a:r>
          </a:p>
        </p:txBody>
      </p:sp>
      <p:sp>
        <p:nvSpPr>
          <p:cNvPr id="149" name="Content Placeholder 2"/>
          <p:cNvSpPr txBox="1">
            <a:spLocks noGrp="1"/>
          </p:cNvSpPr>
          <p:nvPr>
            <p:ph type="body" idx="1"/>
          </p:nvPr>
        </p:nvSpPr>
        <p:spPr>
          <a:prstGeom prst="rect">
            <a:avLst/>
          </a:prstGeom>
        </p:spPr>
        <p:txBody>
          <a:bodyPr>
            <a:normAutofit/>
          </a:bodyPr>
          <a:lstStyle/>
          <a:p>
            <a:pPr marL="0" indent="0">
              <a:buNone/>
              <a:defRPr sz="4400"/>
            </a:pPr>
            <a:r>
              <a:rPr dirty="0">
                <a:highlight>
                  <a:srgbClr val="C0C0C0"/>
                </a:highlight>
              </a:rPr>
              <a:t>Even if one person </a:t>
            </a:r>
            <a:r>
              <a:rPr i="1" dirty="0">
                <a:highlight>
                  <a:srgbClr val="C0C0C0"/>
                </a:highlight>
              </a:rPr>
              <a:t>can</a:t>
            </a:r>
            <a:r>
              <a:rPr dirty="0">
                <a:highlight>
                  <a:srgbClr val="C0C0C0"/>
                </a:highlight>
              </a:rPr>
              <a:t> own all of a project, they shouldn’t be relied to</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86" name="Brooks’ Law: Historical Context"/>
          <p:cNvSpPr txBox="1">
            <a:spLocks noGrp="1"/>
          </p:cNvSpPr>
          <p:nvPr>
            <p:ph type="title"/>
          </p:nvPr>
        </p:nvSpPr>
        <p:spPr>
          <a:prstGeom prst="rect">
            <a:avLst/>
          </a:prstGeom>
        </p:spPr>
        <p:txBody>
          <a:bodyPr>
            <a:normAutofit/>
          </a:bodyPr>
          <a:lstStyle/>
          <a:p>
            <a:r>
              <a:rPr sz="3600" dirty="0"/>
              <a:t>Brooks’ Law: </a:t>
            </a:r>
            <a:r>
              <a:rPr lang="en-US" sz="3600" dirty="0"/>
              <a:t>Cultural References</a:t>
            </a:r>
            <a:endParaRPr sz="3600" dirty="0"/>
          </a:p>
        </p:txBody>
      </p:sp>
      <p:sp>
        <p:nvSpPr>
          <p:cNvPr id="187" name="Slide Subtitle"/>
          <p:cNvSpPr txBox="1">
            <a:spLocks noGrp="1"/>
          </p:cNvSpPr>
          <p:nvPr>
            <p:ph type="body" sz="quarter" idx="1"/>
          </p:nvPr>
        </p:nvSpPr>
        <p:spPr>
          <a:prstGeom prst="rect">
            <a:avLst/>
          </a:prstGeom>
        </p:spPr>
        <p:txBody>
          <a:bodyPr/>
          <a:lstStyle/>
          <a:p>
            <a:endParaRPr/>
          </a:p>
        </p:txBody>
      </p:sp>
      <p:pic>
        <p:nvPicPr>
          <p:cNvPr id="189" name="Talked About Scene: Episode 105: Halt and Catch Fire: Adventure" descr="Talked About Scene: Episode 105: Halt and Catch Fire: Adventure"/>
          <p:cNvPicPr>
            <a:picLocks/>
          </p:cNvPicPr>
          <p:nvPr>
            <a:videoFile r:link="rId1"/>
          </p:nvPr>
        </p:nvPicPr>
        <p:blipFill>
          <a:blip r:embed="rId4"/>
          <a:stretch>
            <a:fillRect/>
          </a:stretch>
        </p:blipFill>
        <p:spPr>
          <a:xfrm>
            <a:off x="2032000" y="1902255"/>
            <a:ext cx="8128000" cy="4572001"/>
          </a:xfrm>
          <a:prstGeom prst="rect">
            <a:avLst/>
          </a:prstGeom>
        </p:spPr>
      </p:pic>
      <p:sp>
        <p:nvSpPr>
          <p:cNvPr id="190" name="AMC’s Halt and Catch Fire, Season 1 Episode 5"/>
          <p:cNvSpPr txBox="1"/>
          <p:nvPr/>
        </p:nvSpPr>
        <p:spPr>
          <a:xfrm>
            <a:off x="4442371" y="6551435"/>
            <a:ext cx="2212144"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900"/>
              <a:t>AMC’s Halt and Catch Fire, Season 1 Episode 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8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9"/>
                </p:tgtEl>
              </p:cMediaNode>
            </p:video>
            <p:seq concurrent="1" prevAc="none" nextAc="seek">
              <p:cTn id="8" restart="whenNotActive" fill="hold" evtFilter="cancelBubble" nodeType="interactiveSeq">
                <p:stCondLst>
                  <p:cond evt="onClick" delay="0">
                    <p:tgtEl>
                      <p:spTgt spid="18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9"/>
                                        </p:tgtEl>
                                      </p:cBhvr>
                                    </p:cmd>
                                  </p:childTnLst>
                                </p:cTn>
                              </p:par>
                            </p:childTnLst>
                          </p:cTn>
                        </p:par>
                      </p:childTnLst>
                    </p:cTn>
                  </p:par>
                </p:childTnLst>
              </p:cTn>
              <p:nextCondLst>
                <p:cond evt="onClick" delay="0">
                  <p:tgtEl>
                    <p:spTgt spid="189"/>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teams to share knowledge and collaborate?</a:t>
            </a:r>
          </a:p>
          <a:p>
            <a:r>
              <a:rPr lang="en-US" dirty="0"/>
              <a:t>How do you encourage team-members to treat each other well?</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1007606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kern="1200" dirty="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442913" y="2807208"/>
            <a:ext cx="4211383" cy="34107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Self-organizing teams have proven more effective</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9</a:t>
            </a:fld>
            <a:endParaRPr lang="en-US"/>
          </a:p>
        </p:txBody>
      </p:sp>
    </p:spTree>
    <p:extLst>
      <p:ext uri="{BB962C8B-B14F-4D97-AF65-F5344CB8AC3E}">
        <p14:creationId xmlns:p14="http://schemas.microsoft.com/office/powerpoint/2010/main" val="19850649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281F73C7683554E83BE38E0D4E2FDE6" ma:contentTypeVersion="18" ma:contentTypeDescription="Create a new document." ma:contentTypeScope="" ma:versionID="609279cecc5330f5bfa75ce67382d8bd">
  <xsd:schema xmlns:xsd="http://www.w3.org/2001/XMLSchema" xmlns:xs="http://www.w3.org/2001/XMLSchema" xmlns:p="http://schemas.microsoft.com/office/2006/metadata/properties" xmlns:ns3="9be75026-339e-43ae-b8ea-eef57e376104" xmlns:ns4="1c821ae8-f056-45ab-af2c-3da3a6f6827d" targetNamespace="http://schemas.microsoft.com/office/2006/metadata/properties" ma:root="true" ma:fieldsID="7980bbac2d204d322b1a548d8ecbd33a" ns3:_="" ns4:_="">
    <xsd:import namespace="9be75026-339e-43ae-b8ea-eef57e376104"/>
    <xsd:import namespace="1c821ae8-f056-45ab-af2c-3da3a6f6827d"/>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LengthInSeconds" minOccurs="0"/>
                <xsd:element ref="ns4:MediaServiceAutoKeyPoints" minOccurs="0"/>
                <xsd:element ref="ns4:MediaServiceKeyPoints" minOccurs="0"/>
                <xsd:element ref="ns4:MediaServiceOCR" minOccurs="0"/>
                <xsd:element ref="ns4:MediaServiceGenerationTime" minOccurs="0"/>
                <xsd:element ref="ns4:MediaServiceEventHashCode" minOccurs="0"/>
                <xsd:element ref="ns4:_activity" minOccurs="0"/>
                <xsd:element ref="ns4:MediaServiceObjectDetectorVersions" minOccurs="0"/>
                <xsd:element ref="ns4:MediaServiceSystemTags" minOccurs="0"/>
                <xsd:element ref="ns4:MediaServiceSearchPropertie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be75026-339e-43ae-b8ea-eef57e37610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821ae8-f056-45ab-af2c-3da3a6f6827d"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true">
      <xsd:simpleType>
        <xsd:restriction base="dms:Note">
          <xsd:maxLength value="255"/>
        </xsd:restriction>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_activity" ma:index="21" nillable="true" ma:displayName="_activity" ma:hidden="true" ma:internalName="_activity">
      <xsd:simpleType>
        <xsd:restriction base="dms:Note"/>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ystemTags" ma:index="23" nillable="true" ma:displayName="MediaServiceSystemTags" ma:hidden="true" ma:internalName="MediaServiceSystemTags" ma:readOnly="true">
      <xsd:simpleType>
        <xsd:restriction base="dms:Note"/>
      </xsd:simpleType>
    </xsd:element>
    <xsd:element name="MediaServiceSearchProperties" ma:index="24" nillable="true" ma:displayName="MediaServiceSearchProperties" ma:hidden="true" ma:internalName="MediaServiceSearchProperties" ma:readOnly="true">
      <xsd:simpleType>
        <xsd:restriction base="dms:Note"/>
      </xsd:simpleType>
    </xsd:element>
    <xsd:element name="MediaServiceLocation" ma:index="25" nillable="true" ma:displayName="Location" ma:indexed="true"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1c821ae8-f056-45ab-af2c-3da3a6f6827d" xsi:nil="true"/>
  </documentManagement>
</p:properties>
</file>

<file path=customXml/itemProps1.xml><?xml version="1.0" encoding="utf-8"?>
<ds:datastoreItem xmlns:ds="http://schemas.openxmlformats.org/officeDocument/2006/customXml" ds:itemID="{CF37210E-7ED3-4900-9ABB-7DD12D1DD1B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be75026-339e-43ae-b8ea-eef57e376104"/>
    <ds:schemaRef ds:uri="1c821ae8-f056-45ab-af2c-3da3a6f682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D1F36A6-411A-4F57-982D-D392D9CD6BFA}">
  <ds:schemaRefs>
    <ds:schemaRef ds:uri="http://schemas.microsoft.com/sharepoint/v3/contenttype/forms"/>
  </ds:schemaRefs>
</ds:datastoreItem>
</file>

<file path=customXml/itemProps3.xml><?xml version="1.0" encoding="utf-8"?>
<ds:datastoreItem xmlns:ds="http://schemas.openxmlformats.org/officeDocument/2006/customXml" ds:itemID="{6EA9995B-74F4-49A9-AA8D-5BD29CBCE93F}">
  <ds:schemaRefs>
    <ds:schemaRef ds:uri="http://schemas.microsoft.com/office/2006/metadata/properties"/>
    <ds:schemaRef ds:uri="http://schemas.microsoft.com/office/infopath/2007/PartnerControls"/>
    <ds:schemaRef ds:uri="1c821ae8-f056-45ab-af2c-3da3a6f6827d"/>
  </ds:schemaRefs>
</ds:datastoreItem>
</file>

<file path=docProps/app.xml><?xml version="1.0" encoding="utf-8"?>
<Properties xmlns="http://schemas.openxmlformats.org/officeDocument/2006/extended-properties" xmlns:vt="http://schemas.openxmlformats.org/officeDocument/2006/docPropsVTypes">
  <TotalTime>12727</TotalTime>
  <Words>5834</Words>
  <Application>Microsoft Office PowerPoint</Application>
  <PresentationFormat>Widescreen</PresentationFormat>
  <Paragraphs>443</Paragraphs>
  <Slides>32</Slides>
  <Notes>30</Notes>
  <HiddenSlides>3</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Helvetica Neue</vt:lpstr>
      <vt:lpstr>Calibri Light</vt:lpstr>
      <vt:lpstr>Arial</vt:lpstr>
      <vt:lpstr>Verdana</vt:lpstr>
      <vt:lpstr>Calibri</vt:lpstr>
      <vt:lpstr>Office Theme</vt:lpstr>
      <vt:lpstr>CS 4530: Fundamentals of Software Engineering Lesson 7.1: Teams</vt:lpstr>
      <vt:lpstr>Learning Goals for this Lesson</vt:lpstr>
      <vt:lpstr>Why Teams? “The 10x Engineer”</vt:lpstr>
      <vt:lpstr>Why Teams? Software Engineering Draws on Many Skills</vt:lpstr>
      <vt:lpstr>Why Teams? The Bus Factor</vt:lpstr>
      <vt:lpstr>Teams are hard: Brooks’ Law</vt:lpstr>
      <vt:lpstr>Brooks’ Law: Cultural References</vt:lpstr>
      <vt:lpstr>What goes wrong with teams in software development?</vt:lpstr>
      <vt:lpstr>How do we structure teams efficiently?</vt:lpstr>
      <vt:lpstr>Facebook originally organized teams by platform</vt:lpstr>
      <vt:lpstr>But they eventually switched to "product" teams…</vt:lpstr>
      <vt:lpstr>Good Teams create Intentional Opportunities for Knowledge Sharing</vt:lpstr>
      <vt:lpstr>“Two-Pizza” Teams make knowledge sharing easier</vt:lpstr>
      <vt:lpstr>Pair Programming is a Knowledge Sharing Activity</vt:lpstr>
      <vt:lpstr>Pair Programming Improves Tool Diffusion</vt:lpstr>
      <vt:lpstr>Code Review is a Knowledge Sharing Opportunity</vt:lpstr>
      <vt:lpstr>Scaling Communication linearly requires multiple channels</vt:lpstr>
      <vt:lpstr>Standardize and Document Best Practices</vt:lpstr>
      <vt:lpstr>Do Developers Discover New Tools In The Toilet?</vt:lpstr>
      <vt:lpstr>Communicate Development Activities with Different Channels</vt:lpstr>
      <vt:lpstr>How do you encourage team members to treat each other well?</vt:lpstr>
      <vt:lpstr>Three Pillars of Social Skills</vt:lpstr>
      <vt:lpstr>HRT Example: Code Review</vt:lpstr>
      <vt:lpstr>HRT Example: Code Review</vt:lpstr>
      <vt:lpstr>Responding to Failures</vt:lpstr>
      <vt:lpstr>How Not to Respond to Failures</vt:lpstr>
      <vt:lpstr>Blameless Post-Mortems</vt:lpstr>
      <vt:lpstr>PowerPoint Presentation</vt:lpstr>
      <vt:lpstr>Blameless Post-Mortems: Real World Example</vt:lpstr>
      <vt:lpstr>Conducting Postmortems</vt:lpstr>
      <vt:lpstr>Anti-Patterns for Teams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254</cp:revision>
  <dcterms:created xsi:type="dcterms:W3CDTF">2021-01-07T15:19:22Z</dcterms:created>
  <dcterms:modified xsi:type="dcterms:W3CDTF">2025-01-26T02:55:36Z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0x0101000281F73C7683554E83BE38E0D4E2FDE6</vt:lpwstr>
  </property>
</Properties>
</file>

<file path=docProps/thumbnail.jpeg>
</file>